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Nanum Gothic"/>
      <p:regular r:id="rId61"/>
      <p:bold r:id="rId62"/>
    </p:embeddedFont>
    <p:embeddedFont>
      <p:font typeface="NanumGothic ExtraBold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B2AE2E-512A-4032-97A7-A44E9CAB10ED}">
  <a:tblStyle styleId="{6CB2AE2E-512A-4032-97A7-A44E9CAB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anumGothic-bold.fntdata"/><Relationship Id="rId61" Type="http://schemas.openxmlformats.org/officeDocument/2006/relationships/font" Target="fonts/NanumGothic-regular.fntdata"/><Relationship Id="rId20" Type="http://schemas.openxmlformats.org/officeDocument/2006/relationships/slide" Target="slides/slide14.xml"/><Relationship Id="rId63" Type="http://schemas.openxmlformats.org/officeDocument/2006/relationships/font" Target="fonts/NanumGothicExtraBo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978efbf4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978efbf4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978efbf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978efbf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9aba6d1d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9aba6d1d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9aba6d1d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9aba6d1d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9aba6d1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9aba6d1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9aba6d1d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9aba6d1d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aba6d1d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aba6d1d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9aba6d1d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9aba6d1d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9aba6d1d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9aba6d1d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9aba6d1d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9aba6d1d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ab1c5f649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ab1c5f649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9aba6d1d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9aba6d1d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9aba6d1d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9aba6d1d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9aba6d1d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9aba6d1d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9aba6d1d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9aba6d1d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9aba6d1d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9aba6d1d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9aba6d1d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9aba6d1d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9aba6d1d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9aba6d1d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9aba6d1d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9aba6d1d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9aba6d1d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9aba6d1d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9aba6d1d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9aba6d1d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9aba6d1da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9aba6d1d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9aba6d1d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9aba6d1d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9aba6d1d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9aba6d1d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9aba6d1d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9aba6d1d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9aba6d1d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9aba6d1d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9aba6d1d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9aba6d1d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978efbf4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978efbf4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ab1c5f64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ab1c5f64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9789ce90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9789ce90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9789ce9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9789ce9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9789ce90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9789ce90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1c5f64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ab1c5f6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9aba6d1da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9aba6d1da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bcf11a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bcf11a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9ada7471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9ada7471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978efbf4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978efbf4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9aba6d1d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f9aba6d1d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9aba6d1d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9aba6d1d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f9aba6d1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f9aba6d1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978efbf4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f978efbf4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ab1c5f64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ab1c5f64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ab1c5f649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ab1c5f649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ab1c5f64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ab1c5f64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ab1c5f649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ab1c5f649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978efbf4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f978efbf4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f978efbf4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f978efbf4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9789ce9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f9789ce9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9789ce90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9789ce90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978efbf4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978efbf4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9aba6d1d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9aba6d1d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9aba6d1d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9aba6d1d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9aba6d1d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9aba6d1d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FE2F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NanumGothic ExtraBold"/>
              <a:buNone/>
              <a:defRPr sz="52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Nanum Gothic"/>
              <a:buNone/>
              <a:defRPr sz="5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0" y="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7198200" y="0"/>
            <a:ext cx="19509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7198800" y="10000"/>
            <a:ext cx="19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7330375" y="310750"/>
            <a:ext cx="16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-5100" y="4663375"/>
            <a:ext cx="7198200" cy="48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None/>
              <a:defRPr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2" type="title"/>
          </p:nvPr>
        </p:nvSpPr>
        <p:spPr>
          <a:xfrm>
            <a:off x="7193100" y="0"/>
            <a:ext cx="1950900" cy="514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FE2F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NanumGothic ExtraBold"/>
              <a:buNone/>
              <a:defRPr sz="36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NanumGothic ExtraBold"/>
              <a:buNone/>
              <a:defRPr sz="36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NanumGothic ExtraBold"/>
              <a:buNone/>
              <a:defRPr sz="36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NanumGothic ExtraBold"/>
              <a:buNone/>
              <a:defRPr sz="36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NanumGothic ExtraBold"/>
              <a:buNone/>
              <a:defRPr sz="36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NanumGothic ExtraBold"/>
              <a:buNone/>
              <a:defRPr sz="36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NanumGothic ExtraBold"/>
              <a:buNone/>
              <a:defRPr sz="36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NanumGothic ExtraBold"/>
              <a:buNone/>
              <a:defRPr sz="36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NanumGothic ExtraBold"/>
              <a:buNone/>
              <a:defRPr sz="36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&amp;내용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0" y="0"/>
            <a:ext cx="91440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0" y="590700"/>
            <a:ext cx="6853500" cy="4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3" type="body"/>
          </p:nvPr>
        </p:nvSpPr>
        <p:spPr>
          <a:xfrm>
            <a:off x="6853500" y="605575"/>
            <a:ext cx="2290500" cy="4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909776"/>
            <a:ext cx="85206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913325"/>
            <a:ext cx="3999900" cy="3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832400" y="913325"/>
            <a:ext cx="3999900" cy="3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idx="3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913325"/>
            <a:ext cx="2808000" cy="3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●"/>
              <a:defRPr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755590" y="4743300"/>
            <a:ext cx="388410" cy="400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chive.ics.uci.edu/ml/datasets/Online+Retail#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hyperlink" Target="https://www.bigdatavietnam.org/2017/11/demystifying-ai-machine-learning-and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itdaily.kr/news/articleView.html?idxno=8371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mindbox.cloud/blog/product/ml-driven-rfm-analysis/" TargetMode="External"/><Relationship Id="rId4" Type="http://schemas.openxmlformats.org/officeDocument/2006/relationships/image" Target="../media/image55.png"/><Relationship Id="rId5" Type="http://schemas.openxmlformats.org/officeDocument/2006/relationships/hyperlink" Target="https://ko.wikipedia.org/wiki/RFM" TargetMode="External"/><Relationship Id="rId6" Type="http://schemas.openxmlformats.org/officeDocument/2006/relationships/hyperlink" Target="https://mindbox.cloud/blog/product/ml-driven-rfm-analysis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hyperlink" Target="http://www.itdaily.kr/news/articleView.html?idxno=8371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hyperlink" Target="http://www.itdaily.kr/news/articleView.html?idxno=837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mashlyn/online-retail-ii-uci" TargetMode="External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43.png"/><Relationship Id="rId5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ko.wikipedia.org/wiki/%ED%81%B4%EB%9F%AC%EC%8A%A4%ED%84%B0_%EB%B6%84%EC%84%9D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scikit-learn.org/stable/modules/clustering.html#clustering" TargetMode="External"/><Relationship Id="rId4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scikit-learn.org/stable/modules/clustering.html#clustering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slideshare.net/xguru/with-lean-analytics-with-lezhin-comics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chive.ics.uci.edu/ml/datasets/online+retai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slideshare.net/leoyang991/ss-90038927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png"/><Relationship Id="rId4" Type="http://schemas.openxmlformats.org/officeDocument/2006/relationships/hyperlink" Target="http://dl.nanet.go.kr/law/SearchDetailView.do?cn=KDMT1200458026#none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riss.kr/link?id=T11360772" TargetMode="External"/><Relationship Id="rId4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Relationship Id="rId4" Type="http://schemas.openxmlformats.org/officeDocument/2006/relationships/hyperlink" Target="https://www.koreascience.or.kr/article/JAKO201311637858167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Cohort_analysis" TargetMode="External"/><Relationship Id="rId4" Type="http://schemas.openxmlformats.org/officeDocument/2006/relationships/hyperlink" Target="https://blog.naver.com/blogyourlife/222085462791" TargetMode="External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hecleverprogrammer.com/2021/01/08/cohort-analysis-with-python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profitwell.com/customer-retention/retention-analysis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Retail</a:t>
            </a:r>
            <a:endParaRPr/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코호</a:t>
            </a:r>
            <a:r>
              <a:rPr lang="en"/>
              <a:t>트, 잔존률, RFM, 군집 분석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멋쟁이사자처럼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</a:t>
            </a:r>
            <a:r>
              <a:rPr lang="en"/>
              <a:t>셋 소개</a:t>
            </a:r>
            <a:endParaRPr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https://archive.ics.uci.edu/ml/datasets/Online+Retail#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900"/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Information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909776"/>
            <a:ext cx="85206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CFE2F3"/>
                </a:highlight>
              </a:rPr>
              <a:t>InvoiceNo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</a:rPr>
              <a:t>송장번호. 해당 거래에 할당된 6자리 정수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2"/>
                </a:highlight>
              </a:rPr>
              <a:t>이 코드가 문자 'c'로 시작하면 취소를 나타냅니다.</a:t>
            </a:r>
            <a:endParaRPr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CFE2F3"/>
                </a:highlight>
              </a:rPr>
              <a:t>StockCode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</a:rPr>
              <a:t>제품 코드. 각 고유 제품에 고유하게 할당된 5자리 정수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CFE2F3"/>
                </a:highlight>
              </a:rPr>
              <a:t>Description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</a:rPr>
              <a:t>제품 이름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CFE2F3"/>
                </a:highlight>
              </a:rPr>
              <a:t>Quantity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</a:rPr>
              <a:t>거래당 각 제품의 수량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2"/>
                </a:highlight>
              </a:rPr>
              <a:t>이 코드가 ‘-’(마이너스)로 시작하면 취소를 나타냅니다.</a:t>
            </a:r>
            <a:endParaRPr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CFE2F3"/>
                </a:highlight>
              </a:rPr>
              <a:t>InvoiceDate</a:t>
            </a:r>
            <a:r>
              <a:rPr lang="en">
                <a:solidFill>
                  <a:schemeClr val="dk1"/>
                </a:solidFill>
              </a:rPr>
              <a:t>:  </a:t>
            </a:r>
            <a:r>
              <a:rPr lang="en">
                <a:solidFill>
                  <a:schemeClr val="dk1"/>
                </a:solidFill>
              </a:rPr>
              <a:t>송장 날짜 및 시간. 숫자, 각 거래가 생성된 날짜 및 시간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CFE2F3"/>
                </a:highlight>
              </a:rPr>
              <a:t>UnitPrice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</a:rPr>
              <a:t>단가. 숫자, 스털링(영국 화폐) 단위의 제품 가격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CFE2F3"/>
                </a:highlight>
              </a:rPr>
              <a:t>CustomerID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</a:rPr>
              <a:t>고객 번호. 해당 고객에게 고유하게 할당된 5자리 정수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CFE2F3"/>
                </a:highlight>
              </a:rPr>
              <a:t>Country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</a:rPr>
              <a:t>국가 이름. 해당 고객이 거주하는 국가의 이름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라이브러리 로드 및 폰트 설정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753800"/>
            <a:ext cx="4099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31">
                <a:solidFill>
                  <a:schemeClr val="dk1"/>
                </a:solidFill>
              </a:rPr>
              <a:t>📌 pandas : </a:t>
            </a:r>
            <a:r>
              <a:rPr lang="en" sz="1831">
                <a:solidFill>
                  <a:schemeClr val="dk1"/>
                </a:solidFill>
                <a:highlight>
                  <a:srgbClr val="CFE2F3"/>
                </a:highlight>
              </a:rPr>
              <a:t>데이터분석 라이브러리</a:t>
            </a:r>
            <a:r>
              <a:rPr lang="en" sz="1831">
                <a:solidFill>
                  <a:schemeClr val="dk1"/>
                </a:solidFill>
              </a:rPr>
              <a:t>로 대용량의 데이터를 처리하는데 매우 편리</a:t>
            </a:r>
            <a:endParaRPr sz="183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31">
                <a:solidFill>
                  <a:schemeClr val="dk1"/>
                </a:solidFill>
              </a:rPr>
              <a:t>📌 numpy : Numerical Python의 약자</a:t>
            </a:r>
            <a:br>
              <a:rPr lang="en" sz="1831">
                <a:solidFill>
                  <a:schemeClr val="dk1"/>
                </a:solidFill>
              </a:rPr>
            </a:br>
            <a:r>
              <a:rPr lang="en" sz="1831">
                <a:solidFill>
                  <a:schemeClr val="dk1"/>
                </a:solidFill>
              </a:rPr>
              <a:t>파이썬의 </a:t>
            </a:r>
            <a:r>
              <a:rPr lang="en" sz="1831">
                <a:solidFill>
                  <a:schemeClr val="dk1"/>
                </a:solidFill>
                <a:highlight>
                  <a:srgbClr val="CFE2F3"/>
                </a:highlight>
              </a:rPr>
              <a:t>고성능 과학 계산용 패키지</a:t>
            </a:r>
            <a:r>
              <a:rPr lang="en" sz="1831">
                <a:solidFill>
                  <a:schemeClr val="dk1"/>
                </a:solidFill>
              </a:rPr>
              <a:t>로 </a:t>
            </a:r>
            <a:r>
              <a:rPr lang="en" sz="1831">
                <a:solidFill>
                  <a:schemeClr val="dk1"/>
                </a:solidFill>
                <a:highlight>
                  <a:srgbClr val="CFE2F3"/>
                </a:highlight>
              </a:rPr>
              <a:t>Matrix와 Vector와 같은 Array 연산</a:t>
            </a:r>
            <a:r>
              <a:rPr lang="en" sz="1831">
                <a:solidFill>
                  <a:schemeClr val="dk1"/>
                </a:solidFill>
              </a:rPr>
              <a:t>을 할 때 사용하며 pandas와 같이 표준 라이브러리 처럼 사용</a:t>
            </a:r>
            <a:endParaRPr sz="183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31">
                <a:solidFill>
                  <a:schemeClr val="dk1"/>
                </a:solidFill>
              </a:rPr>
              <a:t>📌 matplotlib :  </a:t>
            </a:r>
            <a:r>
              <a:rPr lang="en" sz="1831">
                <a:solidFill>
                  <a:schemeClr val="dk1"/>
                </a:solidFill>
                <a:highlight>
                  <a:srgbClr val="CFE2F3"/>
                </a:highlight>
              </a:rPr>
              <a:t>numpy나 pandas에서 사용되는 자료 구조를 쉽게 시각화</a:t>
            </a:r>
            <a:r>
              <a:rPr lang="en" sz="1831">
                <a:solidFill>
                  <a:schemeClr val="dk1"/>
                </a:solidFill>
              </a:rPr>
              <a:t>할 수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31">
                <a:solidFill>
                  <a:schemeClr val="dk1"/>
                </a:solidFill>
              </a:rPr>
              <a:t>📌 seaborn :</a:t>
            </a:r>
            <a:r>
              <a:rPr lang="en" sz="1831">
                <a:solidFill>
                  <a:schemeClr val="dk1"/>
                </a:solidFill>
                <a:highlight>
                  <a:srgbClr val="CFE2F3"/>
                </a:highlight>
              </a:rPr>
              <a:t> Matplotlib을 기반으로 다양한 색상 테마와 통계용 차트 등의 기능을 추가한 시각화 패키지</a:t>
            </a:r>
            <a:r>
              <a:rPr lang="en" sz="1831">
                <a:solidFill>
                  <a:schemeClr val="dk1"/>
                </a:solidFill>
              </a:rPr>
              <a:t>로 기본적인 시각화 기능은 Matplotlib 패키지에 의존하며 통계 기능은 Statsmodels 패키지에 의존</a:t>
            </a:r>
            <a:endParaRPr sz="183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0064"/>
              <a:buFont typeface="Arial"/>
              <a:buNone/>
            </a:pPr>
            <a:r>
              <a:rPr lang="en" sz="1831">
                <a:solidFill>
                  <a:schemeClr val="dk1"/>
                </a:solidFill>
              </a:rPr>
              <a:t>📌 datetime : 파이썬의 내장 함수로 </a:t>
            </a:r>
            <a:r>
              <a:rPr lang="en" sz="1831">
                <a:solidFill>
                  <a:schemeClr val="dk1"/>
                </a:solidFill>
                <a:highlight>
                  <a:srgbClr val="CFE2F3"/>
                </a:highlight>
              </a:rPr>
              <a:t>날짜와 시간을 조작</a:t>
            </a:r>
            <a:endParaRPr sz="1000">
              <a:solidFill>
                <a:schemeClr val="dk1"/>
              </a:solidFill>
              <a:highlight>
                <a:srgbClr val="CFE2F3"/>
              </a:highlight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72700"/>
            <a:ext cx="4099450" cy="43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572700"/>
            <a:ext cx="3731600" cy="1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불러오기 및 요약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25" y="572700"/>
            <a:ext cx="73342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idx="4294967295" type="body"/>
          </p:nvPr>
        </p:nvSpPr>
        <p:spPr>
          <a:xfrm>
            <a:off x="330025" y="2167550"/>
            <a:ext cx="4099500" cy="15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📌 541909의 행과 8개의 열로 구성되어 있음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📌 8개의 변수가 존재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📌  Description, CustomerID에 결측치 존재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📌 데이터 타입은 float64, int64, object로 구성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043" y="1646625"/>
            <a:ext cx="3261288" cy="31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미리보기</a:t>
            </a:r>
            <a:endParaRPr/>
          </a:p>
        </p:txBody>
      </p:sp>
      <p:sp>
        <p:nvSpPr>
          <p:cNvPr id="180" name="Google Shape;180;p28"/>
          <p:cNvSpPr txBox="1"/>
          <p:nvPr>
            <p:ph idx="2" type="body"/>
          </p:nvPr>
        </p:nvSpPr>
        <p:spPr>
          <a:xfrm>
            <a:off x="4832400" y="913325"/>
            <a:ext cx="3999900" cy="3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75" y="572688"/>
            <a:ext cx="8277225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기술통계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913325"/>
            <a:ext cx="3999900" cy="3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72700"/>
            <a:ext cx="5746999" cy="4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결측치 계산 및 시각화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00" y="572688"/>
            <a:ext cx="1828800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225" y="1287175"/>
            <a:ext cx="638175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히스토그램으로 전체 수치형 변수 시각화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50" y="572687"/>
            <a:ext cx="4336775" cy="43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파생변수① </a:t>
            </a:r>
            <a:r>
              <a:rPr lang="en"/>
              <a:t>전체 주문 금액(TotalPrice)</a:t>
            </a:r>
            <a:endParaRPr/>
          </a:p>
        </p:txBody>
      </p:sp>
      <p:sp>
        <p:nvSpPr>
          <p:cNvPr id="211" name="Google Shape;211;p32"/>
          <p:cNvSpPr txBox="1"/>
          <p:nvPr>
            <p:ph idx="2" type="body"/>
          </p:nvPr>
        </p:nvSpPr>
        <p:spPr>
          <a:xfrm>
            <a:off x="4832400" y="913325"/>
            <a:ext cx="3999900" cy="3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✅ </a:t>
            </a:r>
            <a:r>
              <a:rPr lang="en" sz="1200">
                <a:solidFill>
                  <a:schemeClr val="dk1"/>
                </a:solidFill>
              </a:rPr>
              <a:t>전체 주문 금액(TotalPrice)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= 수량(Quantity)  X  단가(UnitPrice)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✅ 전체 주문 금액의 분포를 확인하기 위해 그래프로 나타냄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❓ 전체 주문 금액이 마이너스 값이 나오는 이유는?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901363"/>
            <a:ext cx="3924300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❓ 전체 주문 금액이 마이너스 값을 가지는 이유는?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25" y="617125"/>
            <a:ext cx="7112350" cy="42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2427425" y="572700"/>
            <a:ext cx="38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➔TotalPrice가 0보다 작은 데이터 추출</a:t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3493150" y="1043500"/>
            <a:ext cx="495900" cy="375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 txBox="1"/>
          <p:nvPr/>
        </p:nvSpPr>
        <p:spPr>
          <a:xfrm>
            <a:off x="4797875" y="2307263"/>
            <a:ext cx="3330300" cy="831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수량(Quantity)이 마이너스라면,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이것을 통해 취소된 주문이란 것을 유추해 볼 수 있음</a:t>
            </a:r>
            <a:endParaRPr>
              <a:highlight>
                <a:srgbClr val="D0E0E3"/>
              </a:highlight>
            </a:endParaRPr>
          </a:p>
        </p:txBody>
      </p:sp>
      <p:cxnSp>
        <p:nvCxnSpPr>
          <p:cNvPr id="223" name="Google Shape;223;p33"/>
          <p:cNvCxnSpPr>
            <a:stCxn id="221" idx="3"/>
            <a:endCxn id="222" idx="1"/>
          </p:cNvCxnSpPr>
          <p:nvPr/>
        </p:nvCxnSpPr>
        <p:spPr>
          <a:xfrm flipH="1" rot="10800000">
            <a:off x="3989050" y="2723050"/>
            <a:ext cx="808800" cy="19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5225"/>
            <a:ext cx="8839200" cy="377440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4294967295" type="title"/>
          </p:nvPr>
        </p:nvSpPr>
        <p:spPr>
          <a:xfrm>
            <a:off x="-5100" y="4663375"/>
            <a:ext cx="84651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https://www.bigdatavietnam.org/2017/11/demystifying-ai-machine-learning-and.html</a:t>
            </a:r>
            <a:r>
              <a:rPr lang="en" sz="1500"/>
              <a:t> 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비회원 vs 회원 구매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25" y="572700"/>
            <a:ext cx="51054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13" y="1307688"/>
            <a:ext cx="56673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>
            <p:ph type="title"/>
          </p:nvPr>
        </p:nvSpPr>
        <p:spPr>
          <a:xfrm>
            <a:off x="0" y="183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파생변수 ② id_null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525" y="2404275"/>
            <a:ext cx="5105399" cy="261206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매출액 상위 국가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25" y="572688"/>
            <a:ext cx="655320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25" y="1875125"/>
            <a:ext cx="4994374" cy="31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매출액 상위 국가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00" y="572700"/>
            <a:ext cx="4012574" cy="43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고객별 구매 취소 비율</a:t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572700"/>
            <a:ext cx="5392926" cy="43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특정 고객의 구매 건 조회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572700"/>
            <a:ext cx="6601075" cy="435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8"/>
          <p:cNvCxnSpPr/>
          <p:nvPr/>
        </p:nvCxnSpPr>
        <p:spPr>
          <a:xfrm>
            <a:off x="688250" y="880675"/>
            <a:ext cx="1184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8"/>
          <p:cNvSpPr/>
          <p:nvPr/>
        </p:nvSpPr>
        <p:spPr>
          <a:xfrm>
            <a:off x="4640250" y="1058275"/>
            <a:ext cx="532800" cy="387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8"/>
          <p:cNvCxnSpPr>
            <a:endCxn id="264" idx="1"/>
          </p:cNvCxnSpPr>
          <p:nvPr/>
        </p:nvCxnSpPr>
        <p:spPr>
          <a:xfrm>
            <a:off x="1228650" y="880675"/>
            <a:ext cx="3411600" cy="211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38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제품별 구매 취소 비율</a:t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572701"/>
            <a:ext cx="5893451" cy="42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국가별 구매 취소 비율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572700"/>
            <a:ext cx="6513326" cy="43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파생변수 ③ 날짜와 시간</a:t>
            </a:r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572700"/>
            <a:ext cx="5301775" cy="36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파생변수 ③ 날짜와 시간 시각화 - 연도별 &amp; 월별</a:t>
            </a:r>
            <a:endParaRPr/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25" y="572700"/>
            <a:ext cx="409575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325" y="591750"/>
            <a:ext cx="4010025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11700" y="3907575"/>
            <a:ext cx="39999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✅ </a:t>
            </a:r>
            <a:r>
              <a:rPr lang="en">
                <a:solidFill>
                  <a:schemeClr val="dk1"/>
                </a:solidFill>
              </a:rPr>
              <a:t>2011년도의 주문량이 2010년도에 비해 월등히 많다.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42"/>
          <p:cNvSpPr txBox="1"/>
          <p:nvPr>
            <p:ph idx="2" type="body"/>
          </p:nvPr>
        </p:nvSpPr>
        <p:spPr>
          <a:xfrm>
            <a:off x="4832400" y="3907625"/>
            <a:ext cx="39999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✅</a:t>
            </a:r>
            <a:r>
              <a:rPr lang="en">
                <a:solidFill>
                  <a:schemeClr val="dk1"/>
                </a:solidFill>
              </a:rPr>
              <a:t> 연중 주문량이 가장 많은 달은 11월이다.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42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파생변수 ③ 날짜와 시간 시각화 - </a:t>
            </a:r>
            <a:r>
              <a:rPr lang="en"/>
              <a:t>연도별 &amp; 월별</a:t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311700" y="3907575"/>
            <a:ext cx="61842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✅ </a:t>
            </a:r>
            <a:r>
              <a:rPr lang="en">
                <a:solidFill>
                  <a:schemeClr val="dk1"/>
                </a:solidFill>
              </a:rPr>
              <a:t>연중 가장 많은 주문이 발생한 달은 2011년 11월 이다.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572700"/>
            <a:ext cx="6184333" cy="30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0" y="4743300"/>
            <a:ext cx="52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http://www.itdaily.kr/news/articleView.html?idxno=8371</a:t>
            </a:r>
            <a:r>
              <a:rPr lang="en"/>
              <a:t> 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4811900" y="1371600"/>
            <a:ext cx="4233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CFE2F3"/>
                </a:highlight>
              </a:rPr>
              <a:t>“기업의 첫 번째 과업은 고객창출이다.”</a:t>
            </a:r>
            <a:endParaRPr sz="1800">
              <a:solidFill>
                <a:schemeClr val="dk1"/>
              </a:solidFill>
              <a:highlight>
                <a:srgbClr val="CFE2F3"/>
              </a:highlight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피터 드러커(Peter Drucker)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</a:t>
            </a:r>
            <a:r>
              <a:rPr lang="en">
                <a:solidFill>
                  <a:schemeClr val="dk1"/>
                </a:solidFill>
              </a:rPr>
              <a:t>따라서 고객확보와 유지가 매우 중요!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✔모든 고객이 동일한 가치를 갖는가?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💡 </a:t>
            </a:r>
            <a:r>
              <a:rPr lang="en">
                <a:solidFill>
                  <a:schemeClr val="dk1"/>
                </a:solidFill>
              </a:rPr>
              <a:t>한정된 자원을 가지고 효율을 극대화하기위해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고객들의 가치를 평가, 차별화된 마케팅 전략 수립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CFE2F3"/>
                </a:highlight>
              </a:rPr>
              <a:t>"상위 20%의 고객이 </a:t>
            </a:r>
            <a:endParaRPr sz="1800">
              <a:solidFill>
                <a:schemeClr val="dk1"/>
              </a:solidFill>
              <a:highlight>
                <a:srgbClr val="CFE2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CFE2F3"/>
                </a:highlight>
              </a:rPr>
              <a:t>전체 매출의 80% 를 차지한다"</a:t>
            </a:r>
            <a:endParaRPr sz="1800">
              <a:solidFill>
                <a:schemeClr val="dk1"/>
              </a:solidFill>
              <a:highlight>
                <a:srgbClr val="CFE2F3"/>
              </a:highlight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파레토 법칙(Pareto's law)</a:t>
            </a:r>
            <a:endParaRPr sz="1800">
              <a:solidFill>
                <a:schemeClr val="dk1"/>
              </a:solidFill>
              <a:highlight>
                <a:srgbClr val="B6D7A8"/>
              </a:highlight>
            </a:endParaRPr>
          </a:p>
        </p:txBody>
      </p:sp>
      <p:sp>
        <p:nvSpPr>
          <p:cNvPr id="88" name="Google Shape;88;p17"/>
          <p:cNvSpPr txBox="1"/>
          <p:nvPr>
            <p:ph idx="4294967295"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</a:t>
            </a:r>
            <a:r>
              <a:rPr lang="en"/>
              <a:t>고객의 가치를 평가해야 할까요? 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37" y="1102700"/>
            <a:ext cx="4590289" cy="348386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파생변수 ③ 날짜와 시간 시각화 - 요일별</a:t>
            </a:r>
            <a:endParaRPr/>
          </a:p>
        </p:txBody>
      </p:sp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371750" y="2952750"/>
            <a:ext cx="2808000" cy="23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✅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주문이 가장 많은 요일은 목요일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3168000" y="2952750"/>
            <a:ext cx="2808000" cy="23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✅</a:t>
            </a:r>
            <a:r>
              <a:rPr lang="en">
                <a:solidFill>
                  <a:schemeClr val="dk1"/>
                </a:solidFill>
              </a:rPr>
              <a:t> 주문 빈도와 주문 취소 빈도가 가장 많은 요일은 목요일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13" name="Google Shape;313;p44"/>
          <p:cNvSpPr txBox="1"/>
          <p:nvPr>
            <p:ph idx="1" type="body"/>
          </p:nvPr>
        </p:nvSpPr>
        <p:spPr>
          <a:xfrm>
            <a:off x="6120500" y="2952750"/>
            <a:ext cx="2808000" cy="23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✅</a:t>
            </a:r>
            <a:r>
              <a:rPr lang="en">
                <a:solidFill>
                  <a:schemeClr val="dk1"/>
                </a:solidFill>
              </a:rPr>
              <a:t> 요일별 주문 취소 빈도는 목요일이 가장 많음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B6D7A8"/>
              </a:highlight>
            </a:endParaRPr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50" y="1106100"/>
            <a:ext cx="2495501" cy="16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801" y="1106100"/>
            <a:ext cx="2462148" cy="16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499" y="1106100"/>
            <a:ext cx="2458803" cy="16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파생변수 ③ 날짜와 시간 시각화 - 시간별</a:t>
            </a:r>
            <a:endParaRPr sz="2500"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88" y="572700"/>
            <a:ext cx="3022150" cy="3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134" y="654097"/>
            <a:ext cx="4939675" cy="17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/>
          <p:nvPr/>
        </p:nvSpPr>
        <p:spPr>
          <a:xfrm>
            <a:off x="344750" y="4495075"/>
            <a:ext cx="852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</a:t>
            </a:r>
            <a:r>
              <a:rPr lang="en" sz="1300"/>
              <a:t>요일들의 시간대 주문 빈도수를 구해 어떤 요일, 어떤 시간대에 구매가 많이 이뤄졌는지 각각의 그래프를 통해 살펴 볼 수 있음</a:t>
            </a:r>
            <a:endParaRPr sz="130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350" y="2472725"/>
            <a:ext cx="2997225" cy="19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코호트 월별 빈도수</a:t>
            </a:r>
            <a:endParaRPr sz="2020"/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705925"/>
            <a:ext cx="4267200" cy="300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250" y="2966500"/>
            <a:ext cx="6442726" cy="18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월별, 주문건, 주문제품 종류 수, 중복을 제외한 고객 수, 총 주문금액</a:t>
            </a:r>
            <a:endParaRPr sz="2020"/>
          </a:p>
        </p:txBody>
      </p:sp>
      <p:sp>
        <p:nvSpPr>
          <p:cNvPr id="341" name="Google Shape;341;p47"/>
          <p:cNvSpPr txBox="1"/>
          <p:nvPr>
            <p:ph idx="1" type="body"/>
          </p:nvPr>
        </p:nvSpPr>
        <p:spPr>
          <a:xfrm>
            <a:off x="4572000" y="2054275"/>
            <a:ext cx="4249800" cy="23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InvoiceNo : 빈도수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StockCode, CustomerID : 고유값(유일값)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UnitPrice, Quantity, TotalPrice : 합계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👉 </a:t>
            </a:r>
            <a:r>
              <a:rPr lang="en">
                <a:solidFill>
                  <a:schemeClr val="dk1"/>
                </a:solidFill>
              </a:rPr>
              <a:t>각 변수들의 값을 agg(다중집계작업 multiple aggregation operation)메서드를 이용해 집계함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2" name="Google Shape;3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25" y="572700"/>
            <a:ext cx="4019839" cy="38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0" y="0"/>
            <a:ext cx="39372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Retail 코호트 분석</a:t>
            </a:r>
            <a:endParaRPr/>
          </a:p>
        </p:txBody>
      </p:sp>
      <p:sp>
        <p:nvSpPr>
          <p:cNvPr id="349" name="Google Shape;349;p48"/>
          <p:cNvSpPr txBox="1"/>
          <p:nvPr>
            <p:ph idx="1" type="body"/>
          </p:nvPr>
        </p:nvSpPr>
        <p:spPr>
          <a:xfrm>
            <a:off x="311700" y="913325"/>
            <a:ext cx="2808000" cy="3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</a:t>
            </a:r>
            <a:r>
              <a:rPr lang="en">
                <a:solidFill>
                  <a:schemeClr val="dk1"/>
                </a:solidFill>
              </a:rPr>
              <a:t> InvoiceDateMin : 월별 일자 중 첫 구매일의 최솟값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📌 CohortIndex : 첫 구매와 다음 구매의 경과 기간(월단위)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📝 Online Retail 코호트 분석 그래프를 해석해보면, 2010년 12월을 기준으로 CohortIndex가 1이면 당월의 구매빈도는 100%이고, 이것을 제외한 나머지들 중 가장 높은 85%가 해당하는 월을 유추해보면 11월이라는 것을 알 수 있습니다. 따라서, 다른 구매월의 행동 패턴들도 고려해보면, 고객마다 첫 구매일은 다르지만, 가장 많이 물건을 구매하는 월은 11월이라는 것을 알 수 있습니다.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650" y="816850"/>
            <a:ext cx="5543324" cy="37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800" y="2886199"/>
            <a:ext cx="3217400" cy="22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8"/>
          <p:cNvSpPr/>
          <p:nvPr/>
        </p:nvSpPr>
        <p:spPr>
          <a:xfrm>
            <a:off x="4089500" y="947300"/>
            <a:ext cx="3881100" cy="3229500"/>
          </a:xfrm>
          <a:prstGeom prst="diagStripe">
            <a:avLst>
              <a:gd fmla="val 90476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8"/>
          <p:cNvSpPr/>
          <p:nvPr/>
        </p:nvSpPr>
        <p:spPr>
          <a:xfrm>
            <a:off x="6238800" y="4743850"/>
            <a:ext cx="2808000" cy="16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" name="Google Shape;354;p48"/>
          <p:cNvCxnSpPr>
            <a:stCxn id="352" idx="0"/>
            <a:endCxn id="353" idx="0"/>
          </p:cNvCxnSpPr>
          <p:nvPr/>
        </p:nvCxnSpPr>
        <p:spPr>
          <a:xfrm>
            <a:off x="6030050" y="2562050"/>
            <a:ext cx="1612800" cy="2181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48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분석</a:t>
            </a:r>
            <a:endParaRPr/>
          </a:p>
        </p:txBody>
      </p:sp>
      <p:sp>
        <p:nvSpPr>
          <p:cNvPr id="361" name="Google Shape;361;p49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0" y="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</a:t>
            </a:r>
            <a:endParaRPr/>
          </a:p>
        </p:txBody>
      </p:sp>
      <p:sp>
        <p:nvSpPr>
          <p:cNvPr id="367" name="Google Shape;367;p50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925" y="893587"/>
            <a:ext cx="1986726" cy="3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125" y="757513"/>
            <a:ext cx="2109066" cy="42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idx="4294967295"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분석</a:t>
            </a:r>
            <a:r>
              <a:rPr lang="en"/>
              <a:t>(Recency, Frequency, Monetary analysis)</a:t>
            </a:r>
            <a:endParaRPr/>
          </a:p>
        </p:txBody>
      </p:sp>
      <p:sp>
        <p:nvSpPr>
          <p:cNvPr id="375" name="Google Shape;375;p51"/>
          <p:cNvSpPr txBox="1"/>
          <p:nvPr>
            <p:ph idx="4294967295" type="body"/>
          </p:nvPr>
        </p:nvSpPr>
        <p:spPr>
          <a:xfrm>
            <a:off x="311700" y="681176"/>
            <a:ext cx="85206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RFM은 가치있는 고객을 추출해내어 이를 기준으로 고객을 분류할 수 있는 분석 방법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구매 가능성이 높은 고객을 선정하기 위한 데이터 분석방법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RFM 분석에서 우리는 세 가지 지표 또는 차원에 따라 각 고객을 분석</a:t>
            </a:r>
            <a:endParaRPr sz="15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Recency - 거래의 최근성: 고객이 얼마나 최근에 구입했는가?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Frequency - 거래빈도: 고객이 얼마나 빈번하게 우리 상품을 구입했나?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Monetary - 거래규모: 고객이 구입했던 총 금액은 어느 정도인가?</a:t>
            </a:r>
            <a:endParaRPr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가장 큰 과제는 그룹의 경계를 정의하는 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76" name="Google Shape;376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650" y="1686050"/>
            <a:ext cx="3085750" cy="3336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 txBox="1"/>
          <p:nvPr/>
        </p:nvSpPr>
        <p:spPr>
          <a:xfrm>
            <a:off x="0" y="4590900"/>
            <a:ext cx="718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https://ko.wikipedia.org/wiki/RFM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https://mindbox.cloud/blog/product/ml-driven-rfm-analysis/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8" name="Google Shape;378;p51"/>
          <p:cNvSpPr txBox="1"/>
          <p:nvPr/>
        </p:nvSpPr>
        <p:spPr>
          <a:xfrm>
            <a:off x="1947275" y="4001800"/>
            <a:ext cx="527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✔</a:t>
            </a:r>
            <a:r>
              <a:rPr lang="en" sz="1000"/>
              <a:t>RFM 분석에 의한 고객 세분화의 3D 표현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✔그룹의 교차점이 우리의 고객세분화 기준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✔3가지 차원을 각각 4개의 그룹으로 나누면 64(4x4x4) 고객 세그먼트가 생성</a:t>
            </a:r>
            <a:endParaRPr sz="1000"/>
          </a:p>
        </p:txBody>
      </p:sp>
      <p:sp>
        <p:nvSpPr>
          <p:cNvPr id="379" name="Google Shape;379;p51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0" y="987663"/>
            <a:ext cx="4590288" cy="348386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2"/>
          <p:cNvSpPr txBox="1"/>
          <p:nvPr/>
        </p:nvSpPr>
        <p:spPr>
          <a:xfrm>
            <a:off x="0" y="4743300"/>
            <a:ext cx="52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http://www.itdaily.kr/news/articleView.html?idxno=8371</a:t>
            </a:r>
            <a:r>
              <a:rPr lang="en"/>
              <a:t> </a:t>
            </a:r>
            <a:endParaRPr/>
          </a:p>
        </p:txBody>
      </p:sp>
      <p:sp>
        <p:nvSpPr>
          <p:cNvPr id="386" name="Google Shape;386;p52"/>
          <p:cNvSpPr txBox="1"/>
          <p:nvPr/>
        </p:nvSpPr>
        <p:spPr>
          <a:xfrm>
            <a:off x="4804500" y="1254938"/>
            <a:ext cx="42333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B6D7A8"/>
                </a:highlight>
              </a:rPr>
              <a:t>고객 세분화의 항목</a:t>
            </a:r>
            <a:endParaRPr sz="1800">
              <a:solidFill>
                <a:schemeClr val="dk1"/>
              </a:solidFill>
              <a:highlight>
                <a:srgbClr val="B6D7A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 </a:t>
            </a:r>
            <a:r>
              <a:rPr lang="en">
                <a:solidFill>
                  <a:schemeClr val="dk1"/>
                </a:solidFill>
              </a:rPr>
              <a:t>판매정보: 상품판매 자료 거래 금액, 횟수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 인구통계학적 정보: 나이, 성별, 직업, 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학력,거주지역, 소득수준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 라이프스타일 정보: 순차적, 구매 정보, RFM 정보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 심리 정보: 구매욕구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 행동 정보: 구매패턴 Life Time Value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💡 </a:t>
            </a:r>
            <a:r>
              <a:rPr lang="en">
                <a:solidFill>
                  <a:schemeClr val="dk1"/>
                </a:solidFill>
              </a:rPr>
              <a:t>구매 행동별로 고객을 묶어 각 고객집단별로 차별화된 마케팅 전략을 수립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7" name="Google Shape;387;p52"/>
          <p:cNvSpPr txBox="1"/>
          <p:nvPr>
            <p:ph idx="4294967295"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기법에 의한 고객 세분화</a:t>
            </a:r>
            <a:endParaRPr/>
          </a:p>
        </p:txBody>
      </p:sp>
      <p:sp>
        <p:nvSpPr>
          <p:cNvPr id="388" name="Google Shape;388;p52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0" y="916875"/>
            <a:ext cx="4589475" cy="34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3"/>
          <p:cNvSpPr txBox="1"/>
          <p:nvPr/>
        </p:nvSpPr>
        <p:spPr>
          <a:xfrm>
            <a:off x="0" y="4743300"/>
            <a:ext cx="52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http://www.itdaily.kr/news/articleView.html?idxno=8371</a:t>
            </a:r>
            <a:r>
              <a:rPr lang="en"/>
              <a:t> </a:t>
            </a:r>
            <a:endParaRPr/>
          </a:p>
        </p:txBody>
      </p:sp>
      <p:sp>
        <p:nvSpPr>
          <p:cNvPr id="395" name="Google Shape;395;p53"/>
          <p:cNvSpPr txBox="1"/>
          <p:nvPr>
            <p:ph idx="4294967295"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</a:t>
            </a:r>
            <a:r>
              <a:rPr lang="en"/>
              <a:t>집단별 이익 수준 측정 결과</a:t>
            </a:r>
            <a:endParaRPr/>
          </a:p>
        </p:txBody>
      </p:sp>
      <p:sp>
        <p:nvSpPr>
          <p:cNvPr id="396" name="Google Shape;396;p53"/>
          <p:cNvSpPr txBox="1"/>
          <p:nvPr/>
        </p:nvSpPr>
        <p:spPr>
          <a:xfrm>
            <a:off x="4789700" y="935550"/>
            <a:ext cx="42333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B6D7A8"/>
                </a:highlight>
              </a:rPr>
              <a:t>고객 세분화의 예시</a:t>
            </a:r>
            <a:endParaRPr sz="1800">
              <a:solidFill>
                <a:schemeClr val="dk1"/>
              </a:solidFill>
              <a:highlight>
                <a:srgbClr val="B6D7A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한 기업에서 RFM에 의하여 고객을 분류한 후에 각 고객들에게 DM을 발송하고 측정한 각 집단별 이익 수준을 구한 결과가 다음 &lt;그림 3&gt;과 같다.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 가장 많은 이익을 가져다주는 집단은?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 손해를 주는 집단의 특징은?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 각 집단별 서열화는 어떻게 할것인가?(등급)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💡 RFM 모형 분석에서는 이와 같이 제 2의 분석을 통하여 각 집단의 중요도를 측정하고 그 결과를 미래의 마케팅에 활용하는 것이 RFM 모형의 목적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7" name="Google Shape;397;p53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-5100" y="4663375"/>
            <a:ext cx="7198200" cy="4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https://www.kaggle.com/mashlyn/online-retail-ii-uci</a:t>
            </a:r>
            <a:r>
              <a:rPr lang="en" sz="1400"/>
              <a:t> </a:t>
            </a:r>
            <a:endParaRPr/>
          </a:p>
        </p:txBody>
      </p:sp>
      <p:sp>
        <p:nvSpPr>
          <p:cNvPr id="96" name="Google Shape;96;p18"/>
          <p:cNvSpPr txBox="1"/>
          <p:nvPr>
            <p:ph idx="2" type="title"/>
          </p:nvPr>
        </p:nvSpPr>
        <p:spPr>
          <a:xfrm>
            <a:off x="7193100" y="0"/>
            <a:ext cx="1950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📗문제유형: 회귀, 분류, 군집화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📘캐글유형: 데이터셋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📙데이터유형: 정형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📝영국에 기반을 두고 등록된 비매장 온라인 소매에 대해 발생한 모든 거래 데이터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💾 Data Explorer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(94.85 MB)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online_retail_II.csv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00" y="151650"/>
            <a:ext cx="612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>
            <p:ph idx="4294967295"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Retail</a:t>
            </a:r>
            <a:r>
              <a:rPr lang="en"/>
              <a:t>의 RFM</a:t>
            </a:r>
            <a:endParaRPr/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725100"/>
            <a:ext cx="4345650" cy="19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726725"/>
            <a:ext cx="3372250" cy="42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4"/>
          <p:cNvSpPr txBox="1"/>
          <p:nvPr/>
        </p:nvSpPr>
        <p:spPr>
          <a:xfrm>
            <a:off x="4772375" y="2699450"/>
            <a:ext cx="42333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CFE2F3"/>
                </a:highlight>
              </a:rPr>
              <a:t>고객 세분화의 항목</a:t>
            </a:r>
            <a:endParaRPr sz="1800">
              <a:solidFill>
                <a:schemeClr val="dk1"/>
              </a:solidFill>
              <a:highlight>
                <a:srgbClr val="CFE2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 Recency: </a:t>
            </a:r>
            <a:r>
              <a:rPr lang="en">
                <a:solidFill>
                  <a:schemeClr val="dk1"/>
                </a:solidFill>
              </a:rPr>
              <a:t>최근 구매일(구매일 - x.max()).days)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✨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</a:rPr>
              <a:t>최근일수록 높은 스코어</a:t>
            </a:r>
            <a:endParaRPr>
              <a:solidFill>
                <a:schemeClr val="dk1"/>
              </a:solidFill>
              <a:highlight>
                <a:srgbClr val="FFE5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 Frequency: </a:t>
            </a:r>
            <a:r>
              <a:rPr lang="en">
                <a:solidFill>
                  <a:schemeClr val="dk1"/>
                </a:solidFill>
              </a:rPr>
              <a:t>구매 빈도수(count)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 Monetary: 총 </a:t>
            </a:r>
            <a:r>
              <a:rPr lang="en">
                <a:solidFill>
                  <a:schemeClr val="dk1"/>
                </a:solidFill>
              </a:rPr>
              <a:t>구매금액(sum)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💡 RFM_score</a:t>
            </a:r>
            <a:r>
              <a:rPr lang="en">
                <a:solidFill>
                  <a:schemeClr val="dk1"/>
                </a:solidFill>
              </a:rPr>
              <a:t>을 기준으로 고객등급 설정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</a:t>
            </a:r>
            <a:r>
              <a:rPr lang="en" sz="1800">
                <a:solidFill>
                  <a:schemeClr val="dk1"/>
                </a:solidFill>
                <a:highlight>
                  <a:srgbClr val="CFE2F3"/>
                </a:highlight>
              </a:rPr>
              <a:t>Silver, gold, platinum</a:t>
            </a:r>
            <a:endParaRPr sz="1800">
              <a:solidFill>
                <a:schemeClr val="dk1"/>
              </a:solidFill>
              <a:highlight>
                <a:srgbClr val="CFE2F3"/>
              </a:highlight>
            </a:endParaRPr>
          </a:p>
        </p:txBody>
      </p:sp>
      <p:sp>
        <p:nvSpPr>
          <p:cNvPr id="406" name="Google Shape;406;p54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RFM을 이용한 그래프 시각화</a:t>
            </a:r>
            <a:endParaRPr/>
          </a:p>
        </p:txBody>
      </p:sp>
      <p:sp>
        <p:nvSpPr>
          <p:cNvPr id="412" name="Google Shape;412;p55"/>
          <p:cNvSpPr txBox="1"/>
          <p:nvPr>
            <p:ph idx="1" type="body"/>
          </p:nvPr>
        </p:nvSpPr>
        <p:spPr>
          <a:xfrm>
            <a:off x="371750" y="3105150"/>
            <a:ext cx="2808000" cy="23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✅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막대그래프(bar)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13" name="Google Shape;413;p55"/>
          <p:cNvSpPr txBox="1"/>
          <p:nvPr>
            <p:ph idx="1" type="body"/>
          </p:nvPr>
        </p:nvSpPr>
        <p:spPr>
          <a:xfrm>
            <a:off x="3168000" y="3105150"/>
            <a:ext cx="2808000" cy="23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✅</a:t>
            </a:r>
            <a:r>
              <a:rPr lang="en">
                <a:solidFill>
                  <a:schemeClr val="dk1"/>
                </a:solidFill>
              </a:rPr>
              <a:t> 포인트 그래프(point)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14" name="Google Shape;414;p55"/>
          <p:cNvSpPr txBox="1"/>
          <p:nvPr>
            <p:ph idx="1" type="body"/>
          </p:nvPr>
        </p:nvSpPr>
        <p:spPr>
          <a:xfrm>
            <a:off x="6120500" y="3105150"/>
            <a:ext cx="2808000" cy="23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✅</a:t>
            </a:r>
            <a:r>
              <a:rPr lang="en">
                <a:solidFill>
                  <a:schemeClr val="dk1"/>
                </a:solidFill>
              </a:rPr>
              <a:t> 박스 그래프(box)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B6D7A8"/>
              </a:highlight>
            </a:endParaRPr>
          </a:p>
        </p:txBody>
      </p:sp>
      <p:pic>
        <p:nvPicPr>
          <p:cNvPr id="415" name="Google Shape;4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75" y="1357345"/>
            <a:ext cx="2496312" cy="169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726" y="1384950"/>
            <a:ext cx="2496312" cy="169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9950" y="1396650"/>
            <a:ext cx="2496312" cy="1691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idx="1" type="body"/>
          </p:nvPr>
        </p:nvSpPr>
        <p:spPr>
          <a:xfrm>
            <a:off x="964425" y="1559975"/>
            <a:ext cx="2808000" cy="23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✅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회귀선·플롯 그래프(lm)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24" name="Google Shape;424;p56"/>
          <p:cNvSpPr txBox="1"/>
          <p:nvPr>
            <p:ph idx="4294967295"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RFM을 이용한 그래프 시각화</a:t>
            </a:r>
            <a:endParaRPr/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92" y="3180963"/>
            <a:ext cx="4084961" cy="121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900" y="724337"/>
            <a:ext cx="4084950" cy="365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1280525"/>
            <a:ext cx="3631049" cy="11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 txBox="1"/>
          <p:nvPr>
            <p:ph idx="1" type="body"/>
          </p:nvPr>
        </p:nvSpPr>
        <p:spPr>
          <a:xfrm>
            <a:off x="964425" y="3388775"/>
            <a:ext cx="2808000" cy="23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✅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커널밀도 그래프(kde)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29" name="Google Shape;429;p56"/>
          <p:cNvSpPr txBox="1"/>
          <p:nvPr>
            <p:ph idx="1" type="body"/>
          </p:nvPr>
        </p:nvSpPr>
        <p:spPr>
          <a:xfrm>
            <a:off x="5231625" y="3388775"/>
            <a:ext cx="3678000" cy="23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✅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여러 변수간 산점도 그래프(pair)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30" name="Google Shape;430;p56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머신러</a:t>
            </a:r>
            <a:r>
              <a:rPr lang="en"/>
              <a:t>닝 비지도 학습 </a:t>
            </a:r>
            <a:r>
              <a:rPr lang="en"/>
              <a:t>고</a:t>
            </a:r>
            <a:r>
              <a:rPr lang="en"/>
              <a:t>객 군집화</a:t>
            </a:r>
            <a:endParaRPr/>
          </a:p>
        </p:txBody>
      </p:sp>
      <p:sp>
        <p:nvSpPr>
          <p:cNvPr id="436" name="Google Shape;436;p57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analysis(군집화 분석)</a:t>
            </a:r>
            <a:endParaRPr/>
          </a:p>
        </p:txBody>
      </p:sp>
      <p:sp>
        <p:nvSpPr>
          <p:cNvPr id="442" name="Google Shape;442;p58"/>
          <p:cNvSpPr txBox="1"/>
          <p:nvPr>
            <p:ph idx="1" type="body"/>
          </p:nvPr>
        </p:nvSpPr>
        <p:spPr>
          <a:xfrm>
            <a:off x="311700" y="909776"/>
            <a:ext cx="85206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👉 대표적인 비지도 학습 방법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👉 Cluster analysis(군집화 분석)이란 주어진 데이터들의 특성을 고려해 데이터 집단(</a:t>
            </a:r>
            <a:r>
              <a:rPr lang="en">
                <a:solidFill>
                  <a:schemeClr val="dk1"/>
                </a:solidFill>
              </a:rPr>
              <a:t>Cluster</a:t>
            </a:r>
            <a:r>
              <a:rPr lang="en">
                <a:solidFill>
                  <a:schemeClr val="dk1"/>
                </a:solidFill>
              </a:rPr>
              <a:t>)을 정의하고 데이터 집단의 대표할 수 있는 대표점을 찾는 것으로 데이터 마이닝의 한 방법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👉 Cluster란 </a:t>
            </a:r>
            <a:r>
              <a:rPr lang="en">
                <a:solidFill>
                  <a:schemeClr val="dk1"/>
                </a:solidFill>
              </a:rPr>
              <a:t>비슷한 특성을 가진 데이터들의 집단. 반대로 데이터의 특성이 다르면 다른 클러스터에 속해야 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👉 효율성 : Cluster 분석을 통해 수백만의 데이터를 직접 확인하지 않고 각각 Cluster의 대표값만 확인해 전체 데이터의 특성을 파악할 수 있음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58"/>
          <p:cNvSpPr txBox="1"/>
          <p:nvPr>
            <p:ph idx="2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102" u="sng">
                <a:solidFill>
                  <a:schemeClr val="hlink"/>
                </a:solidFill>
                <a:hlinkClick r:id="rId3"/>
              </a:rPr>
              <a:t>https://ko.wikipedia.org/wiki/%ED%81%B4%EB%9F%AC%EC%8A%A4%ED%84%B0_%EB%B6%84%EC%84%9D</a:t>
            </a:r>
            <a:endParaRPr sz="1102"/>
          </a:p>
        </p:txBody>
      </p:sp>
      <p:sp>
        <p:nvSpPr>
          <p:cNvPr id="444" name="Google Shape;444;p58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scikit-learn의 클러스터링 알고리즘 비교</a:t>
            </a:r>
            <a:endParaRPr/>
          </a:p>
        </p:txBody>
      </p:sp>
      <p:sp>
        <p:nvSpPr>
          <p:cNvPr id="450" name="Google Shape;450;p59"/>
          <p:cNvSpPr txBox="1"/>
          <p:nvPr>
            <p:ph idx="1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https://scikit-learn.org/stable/modules/clustering.html#clustering</a:t>
            </a:r>
            <a:endParaRPr sz="1500"/>
          </a:p>
        </p:txBody>
      </p:sp>
      <p:pic>
        <p:nvPicPr>
          <p:cNvPr id="451" name="Google Shape;45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450" y="671463"/>
            <a:ext cx="5917102" cy="38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9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scikit-learn의 클러스터링 알고리즘 비교</a:t>
            </a:r>
            <a:endParaRPr/>
          </a:p>
        </p:txBody>
      </p:sp>
      <p:sp>
        <p:nvSpPr>
          <p:cNvPr id="458" name="Google Shape;458;p60"/>
          <p:cNvSpPr txBox="1"/>
          <p:nvPr>
            <p:ph idx="1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https://scikit-learn.org/stable/modules/clustering.html#clustering</a:t>
            </a:r>
            <a:endParaRPr sz="1500"/>
          </a:p>
        </p:txBody>
      </p:sp>
      <p:graphicFrame>
        <p:nvGraphicFramePr>
          <p:cNvPr id="459" name="Google Shape;459;p60"/>
          <p:cNvGraphicFramePr/>
          <p:nvPr/>
        </p:nvGraphicFramePr>
        <p:xfrm>
          <a:off x="952500" y="47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{6CB2AE2E-512A-4032-97A7-A44E9CAB10ED}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종류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매개변수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확장성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사례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알고리즘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K-Means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number of clusters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가장 큰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n_samples, 중간 n_clusters에 MiniBatch code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범용, 균일한 클러스터 크기, 평평한 기하학, 클러스터가 너무 많지 않음, 유도성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점 사이의 거리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Affinity propagation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damping, sample preference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n_samples로 확장 불가능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많은 클러스터, 고르지 않은 클러스터 크기, 평평하지 않은 기하학, 귀납적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그래프 거리(예: 가장 가까운 이웃 그래프)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Mean-shift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bandwidth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n_samples로 확장 불가능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많은 클러스터, 고르지 않은 클러스터 크기, 평평하지 않은 기하학, 귀납적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점 사이의 거리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Spectral clustering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number of clusters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중형 n_samples, 소형n_clusters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적은 수의 클러스터, 심지어 클러스터 크기, 평평하지 않은 기하학, 변형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그래프 거리(예: 가장 가까운 이웃 그래프)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DBSCAN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neighborhood size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매우 큰 n_samples, 중간n_clusters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평평하지 않은 기하학, 고르지 않은 클러스터 크기, 변형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가장 가까운 지점 간의 거리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60" name="Google Shape;460;p60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55700"/>
            <a:ext cx="5087002" cy="15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1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Elbow Method</a:t>
            </a:r>
            <a:endParaRPr/>
          </a:p>
        </p:txBody>
      </p:sp>
      <p:sp>
        <p:nvSpPr>
          <p:cNvPr id="467" name="Google Shape;467;p61"/>
          <p:cNvSpPr txBox="1"/>
          <p:nvPr>
            <p:ph idx="1" type="body"/>
          </p:nvPr>
        </p:nvSpPr>
        <p:spPr>
          <a:xfrm>
            <a:off x="5470000" y="883725"/>
            <a:ext cx="3336900" cy="3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데이터 세트의 클러스터의 개수를 결정하는 단계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Cluster 간의 거리의 합을 나타내는 inertia가 급격히 떨어지는 지점에서 K값을 군집의 개수로 사용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왼쪽의 그래프에서는 2 또는 3이 K값으로 적절해 보임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✅ Inertia_메서드를 이용하면, 더욱 정확한 K값을 구해 볼 수 있음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68" name="Google Shape;468;p61"/>
          <p:cNvCxnSpPr/>
          <p:nvPr/>
        </p:nvCxnSpPr>
        <p:spPr>
          <a:xfrm>
            <a:off x="1058300" y="883713"/>
            <a:ext cx="0" cy="122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61"/>
          <p:cNvCxnSpPr/>
          <p:nvPr/>
        </p:nvCxnSpPr>
        <p:spPr>
          <a:xfrm>
            <a:off x="1299500" y="883725"/>
            <a:ext cx="0" cy="122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61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추</a:t>
            </a:r>
            <a:r>
              <a:rPr lang="en"/>
              <a:t>천 자료</a:t>
            </a:r>
            <a:endParaRPr/>
          </a:p>
        </p:txBody>
      </p:sp>
      <p:sp>
        <p:nvSpPr>
          <p:cNvPr id="476" name="Google Shape;476;p62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63"/>
          <p:cNvSpPr txBox="1"/>
          <p:nvPr>
            <p:ph type="title"/>
          </p:nvPr>
        </p:nvSpPr>
        <p:spPr>
          <a:xfrm>
            <a:off x="-5100" y="4663375"/>
            <a:ext cx="7198200" cy="4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https://www.slideshare.net/xguru/with-lean-analytics-with-lezhin-comics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83" name="Google Shape;483;p63"/>
          <p:cNvSpPr txBox="1"/>
          <p:nvPr>
            <p:ph idx="2" type="title"/>
          </p:nvPr>
        </p:nvSpPr>
        <p:spPr>
          <a:xfrm>
            <a:off x="7193100" y="0"/>
            <a:ext cx="1950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린분</a:t>
            </a:r>
            <a:r>
              <a:rPr lang="en"/>
              <a:t>석 책 요약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린분석 책을 감수하신 분이 만든 슬라이드</a:t>
            </a:r>
            <a:endParaRPr/>
          </a:p>
        </p:txBody>
      </p:sp>
      <p:pic>
        <p:nvPicPr>
          <p:cNvPr id="484" name="Google Shape;48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294724" cy="314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3374" y="1979175"/>
            <a:ext cx="3647499" cy="264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-5100" y="4663375"/>
            <a:ext cx="7198200" cy="4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https://archive.ics.uci.edu/ml/datasets/online+retail</a:t>
            </a:r>
            <a:r>
              <a:rPr lang="en"/>
              <a:t> </a:t>
            </a:r>
            <a:endParaRPr/>
          </a:p>
        </p:txBody>
      </p:sp>
      <p:sp>
        <p:nvSpPr>
          <p:cNvPr id="104" name="Google Shape;104;p19"/>
          <p:cNvSpPr txBox="1"/>
          <p:nvPr>
            <p:ph idx="2" type="title"/>
          </p:nvPr>
        </p:nvSpPr>
        <p:spPr>
          <a:xfrm>
            <a:off x="7193100" y="0"/>
            <a:ext cx="1950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📝캐글에 올라온 해당 데이터의 출처는 대부분 UCI Repository로 관련 논문을 참고해 볼 수 있음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📝Online Retail, Online Retail2가 있음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📝Online Retail2의 데이터는 2년간의 데이터를 제공</a:t>
            </a:r>
            <a:endParaRPr sz="13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50" y="229325"/>
            <a:ext cx="6888300" cy="367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50" y="2941825"/>
            <a:ext cx="6959852" cy="14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64"/>
          <p:cNvSpPr txBox="1"/>
          <p:nvPr>
            <p:ph type="title"/>
          </p:nvPr>
        </p:nvSpPr>
        <p:spPr>
          <a:xfrm>
            <a:off x="-5100" y="4663375"/>
            <a:ext cx="7198200" cy="4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https://www.slideshare.net/leoyang991/ss-90038927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4"/>
          <p:cNvSpPr txBox="1"/>
          <p:nvPr>
            <p:ph idx="2" type="title"/>
          </p:nvPr>
        </p:nvSpPr>
        <p:spPr>
          <a:xfrm>
            <a:off x="7193100" y="0"/>
            <a:ext cx="1950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실</a:t>
            </a:r>
            <a:r>
              <a:rPr lang="en"/>
              <a:t>제 스타트업이 어떻게 데이터분석을 하는지 가이드를 쉽게 알려주는 슬라이드</a:t>
            </a:r>
            <a:endParaRPr/>
          </a:p>
        </p:txBody>
      </p:sp>
      <p:pic>
        <p:nvPicPr>
          <p:cNvPr id="493" name="Google Shape;49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25" y="202300"/>
            <a:ext cx="4123024" cy="29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500" y="1999175"/>
            <a:ext cx="3525724" cy="257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관련 논문</a:t>
            </a:r>
            <a:endParaRPr/>
          </a:p>
        </p:txBody>
      </p:sp>
      <p:sp>
        <p:nvSpPr>
          <p:cNvPr id="500" name="Google Shape;500;p65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0" y="0"/>
            <a:ext cx="7221284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6"/>
          <p:cNvSpPr txBox="1"/>
          <p:nvPr/>
        </p:nvSpPr>
        <p:spPr>
          <a:xfrm>
            <a:off x="0" y="4743300"/>
            <a:ext cx="72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http://dl.nanet.go.kr/law/SearchDetailView.do?cn=KDMT1200458026#none</a:t>
            </a:r>
            <a:r>
              <a:rPr lang="en"/>
              <a:t> </a:t>
            </a:r>
            <a:endParaRPr/>
          </a:p>
        </p:txBody>
      </p:sp>
      <p:sp>
        <p:nvSpPr>
          <p:cNvPr id="507" name="Google Shape;507;p66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 txBox="1"/>
          <p:nvPr/>
        </p:nvSpPr>
        <p:spPr>
          <a:xfrm>
            <a:off x="0" y="4667925"/>
            <a:ext cx="42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http://www.riss.kr/link?id=T11360772</a:t>
            </a:r>
            <a:r>
              <a:rPr lang="en"/>
              <a:t> </a:t>
            </a:r>
            <a:endParaRPr/>
          </a:p>
        </p:txBody>
      </p:sp>
      <p:pic>
        <p:nvPicPr>
          <p:cNvPr id="513" name="Google Shape;51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50" y="158075"/>
            <a:ext cx="6104900" cy="450985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7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25" y="152400"/>
            <a:ext cx="5839200" cy="46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8"/>
          <p:cNvSpPr txBox="1"/>
          <p:nvPr/>
        </p:nvSpPr>
        <p:spPr>
          <a:xfrm>
            <a:off x="304800" y="4775425"/>
            <a:ext cx="65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https://www.koreascience.or.kr/article/JAKO201311637858167.pdf</a:t>
            </a:r>
            <a:r>
              <a:rPr lang="en"/>
              <a:t> </a:t>
            </a:r>
            <a:endParaRPr/>
          </a:p>
        </p:txBody>
      </p:sp>
      <p:sp>
        <p:nvSpPr>
          <p:cNvPr id="521" name="Google Shape;521;p68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코호</a:t>
            </a:r>
            <a:r>
              <a:rPr lang="en"/>
              <a:t>트, 잔존률 분석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코호트 분석(Cohort analysis)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235500" y="604975"/>
            <a:ext cx="85206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코호트 분석은 분석 전에 데이터 세트 의 데이터 를 관련 그룹으로 나누는 일종의 행동 분석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이러한 그룹 또는 집단은 일반적으로 정의된 시간 범위 내에서 공통된 특성이나 경험을 공유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코호트 분석을 통해 회사는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"고객이 겪는 자연적 주기를 고려하지 않고 맹목적으로 모든 고객을 분할하는 대신 고객(또는 사용자)의 수명 주기 전반에 걸쳐 패턴을 명확하게 볼 수 있습니다."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이러한 시간 패턴을 보고 회사는 특정 집단에 맞게 서비스를 조정 가능</a:t>
            </a:r>
            <a:endParaRPr sz="1500"/>
          </a:p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https://en.wikipedia.org/wiki/Cohort_analysis</a:t>
            </a:r>
            <a:r>
              <a:rPr lang="en" sz="1100"/>
              <a:t> </a:t>
            </a:r>
            <a:endParaRPr/>
          </a:p>
        </p:txBody>
      </p:sp>
      <p:pic>
        <p:nvPicPr>
          <p:cNvPr id="121" name="Google Shape;121;p2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925" y="2425875"/>
            <a:ext cx="55245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42275" y="4189425"/>
            <a:ext cx="527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✔</a:t>
            </a:r>
            <a:r>
              <a:rPr lang="en" sz="1000"/>
              <a:t>동질 집단 </a:t>
            </a:r>
            <a:r>
              <a:rPr lang="en" sz="1000"/>
              <a:t>분류</a:t>
            </a:r>
            <a:r>
              <a:rPr lang="en" sz="1000"/>
              <a:t> 기준: 획득날짜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✔</a:t>
            </a:r>
            <a:r>
              <a:rPr lang="en" sz="1000"/>
              <a:t>잔존율(Retention Rate): 9월4일 사용자가 가장 높다.</a:t>
            </a:r>
            <a:endParaRPr sz="1000"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코호트 분석의 유형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215500" y="913325"/>
            <a:ext cx="2808000" cy="3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CFE2F3"/>
                </a:highlight>
              </a:rPr>
              <a:t>시간집단</a:t>
            </a:r>
            <a:endParaRPr sz="1800">
              <a:solidFill>
                <a:schemeClr val="dk1"/>
              </a:solidFill>
              <a:highlight>
                <a:srgbClr val="CFE2F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시간 집단은 특정 기간 동안 제품이나 서비스에 가입한 고객입니다. 이러한 집단을 분석하면 고객이 회사의 제품이나 서비스를 사용하기 시작한 시점을 기준으로 고객의 행동이 나타납니다. 시간은 월별 또는 분기별 또는 매일일 수 있습니다.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FFF2CC"/>
                </a:highlight>
              </a:rPr>
              <a:t>✅</a:t>
            </a:r>
            <a:r>
              <a:rPr lang="en" sz="1400">
                <a:solidFill>
                  <a:schemeClr val="dk1"/>
                </a:solidFill>
                <a:highlight>
                  <a:srgbClr val="FFF2CC"/>
                </a:highlight>
              </a:rPr>
              <a:t> Online Retail에 적용</a:t>
            </a:r>
            <a:endParaRPr sz="1400">
              <a:solidFill>
                <a:schemeClr val="dk1"/>
              </a:solidFill>
              <a:highlight>
                <a:srgbClr val="FFF2CC"/>
              </a:highlight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68000" y="913325"/>
            <a:ext cx="2808000" cy="3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CFE2F3"/>
                </a:highlight>
              </a:rPr>
              <a:t>행동집단</a:t>
            </a:r>
            <a:endParaRPr sz="1800">
              <a:solidFill>
                <a:srgbClr val="000000"/>
              </a:solidFill>
              <a:highlight>
                <a:srgbClr val="CFE2F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행동 집단은 과거에 제품을 구매했거나 서비스에 가입한 고객입니다. 가입한 제품 또는 서비스 유형에 따라 고객을 그룹화합니다. 기본 서비스에 가입한 고객은 고급 서비스에 가입한 고객과 요구 사항이 다를 수 있습니다. 다양한 코호트의 요구 사항을 이해하면 비즈니스에서 특정 세그먼트에 대한 맞춤형 서비스 또는 제품을 설계하는 데 도움이 될 수 있습니다.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6120500" y="913325"/>
            <a:ext cx="2808000" cy="3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CFE2F3"/>
                </a:highlight>
              </a:rPr>
              <a:t>규모집단</a:t>
            </a:r>
            <a:endParaRPr sz="1800">
              <a:solidFill>
                <a:schemeClr val="dk1"/>
              </a:solidFill>
              <a:highlight>
                <a:srgbClr val="CFE2F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규모 집단은 회사의 제품이나 서비스를 구매하는 다양한 규모의 고객을 나타냅니다. 이 분류는 획득 후 특정 기간의 지출 금액 또는 고객이 주어진 기간 동안 주문 금액의 대부분을 지출한 제품 유형을 기반으로 할 수 있습니다.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https://thecleverprogrammer.com/2021/01/08/cohort-analysis-with-python/</a:t>
            </a:r>
            <a:endParaRPr sz="1500"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잔존율</a:t>
            </a:r>
            <a:r>
              <a:rPr lang="en"/>
              <a:t> 분석(</a:t>
            </a:r>
            <a:r>
              <a:rPr lang="en"/>
              <a:t>Retention rate analysis</a:t>
            </a:r>
            <a:r>
              <a:rPr lang="en"/>
              <a:t>)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235500" y="528776"/>
            <a:ext cx="85206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리텐션 분석은 고객이 이탈하는 방법과 이유를 이해하기 위해 사용자 메트릭을 분석하는 과정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유지 분석은 유지 및 신규 사용자 확보율을 개선하여 수익성 있는 고객 기반을 유지방법 확보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일관된 유지 분석을 실행하여 알 수 있는 항목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고객이 이탈하는 이유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고객이 떠날 가능성이 더 높을 때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이탈이 수익에 미치는 영향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유지 전략을 개선하는 방법</a:t>
            </a:r>
            <a:endParaRPr sz="1500"/>
          </a:p>
        </p:txBody>
      </p:sp>
      <p:sp>
        <p:nvSpPr>
          <p:cNvPr id="140" name="Google Shape;140;p23"/>
          <p:cNvSpPr txBox="1"/>
          <p:nvPr>
            <p:ph idx="2" type="body"/>
          </p:nvPr>
        </p:nvSpPr>
        <p:spPr>
          <a:xfrm>
            <a:off x="0" y="4678075"/>
            <a:ext cx="9144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https://www.profitwell.com/customer-retention/retention-analysis</a:t>
            </a:r>
            <a:r>
              <a:rPr lang="en" sz="1100"/>
              <a:t> 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650" y="2383374"/>
            <a:ext cx="6506576" cy="229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206908" y="4746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